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72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277" r:id="rId17"/>
    <p:sldId id="278" r:id="rId18"/>
    <p:sldId id="273" r:id="rId19"/>
    <p:sldId id="274" r:id="rId20"/>
    <p:sldId id="275" r:id="rId21"/>
    <p:sldId id="276" r:id="rId22"/>
    <p:sldId id="279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/>
    <p:restoredTop sz="94673"/>
  </p:normalViewPr>
  <p:slideViewPr>
    <p:cSldViewPr snapToGrid="0">
      <p:cViewPr varScale="1">
        <p:scale>
          <a:sx n="60" d="100"/>
          <a:sy n="60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3851671" y="6679406"/>
            <a:ext cx="1668950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16680658" cy="142875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98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2937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6034881"/>
            <a:ext cx="14716126" cy="10033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2937">
              <a:spcBef>
                <a:spcPts val="3300"/>
              </a:spcBef>
              <a:buSzTx/>
              <a:buFontTx/>
              <a:buNone/>
              <a:defRPr sz="56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21"/>
          </p:nvPr>
        </p:nvSpPr>
        <p:spPr>
          <a:xfrm>
            <a:off x="2797968" y="0"/>
            <a:ext cx="18805923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64232" y="12961272"/>
            <a:ext cx="409779" cy="415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defTabSz="1285875"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85875"/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/>
          <a:lstStyle>
            <a:lvl1pPr marL="369276" indent="-369276" defTabSz="1285875">
              <a:spcBef>
                <a:spcPts val="6700"/>
              </a:spcBef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62976" indent="-369276" defTabSz="1285875">
              <a:spcBef>
                <a:spcPts val="6700"/>
              </a:spcBef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07476" indent="-369276" defTabSz="1285875">
              <a:spcBef>
                <a:spcPts val="6700"/>
              </a:spcBef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51976" indent="-369276" defTabSz="1285875">
              <a:spcBef>
                <a:spcPts val="6700"/>
              </a:spcBef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96476" indent="-369276" defTabSz="1285875">
              <a:spcBef>
                <a:spcPts val="6700"/>
              </a:spcBef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 anchor="t"/>
          <a:lstStyle>
            <a:lvl1pPr defTabSz="128587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 defTabSz="1285875"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 anchor="t"/>
          <a:lstStyle>
            <a:lvl1pPr defTabSz="128587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Title Text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6" y="12930187"/>
            <a:ext cx="409779" cy="415875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13656469" y="11215686"/>
            <a:ext cx="1" cy="20004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21"/>
          </p:nvPr>
        </p:nvSpPr>
        <p:spPr>
          <a:xfrm>
            <a:off x="3048000" y="-35719"/>
            <a:ext cx="18288000" cy="108637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851671" y="4625578"/>
            <a:ext cx="16680658" cy="4464844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3851671" y="6840140"/>
            <a:ext cx="750160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9763125" y="0"/>
            <a:ext cx="21645563" cy="137338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851671" y="2018109"/>
            <a:ext cx="7500939" cy="446484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215187"/>
            <a:ext cx="7500939" cy="44648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3851671" y="2768203"/>
            <a:ext cx="7134460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sz="half" idx="21"/>
          </p:nvPr>
        </p:nvSpPr>
        <p:spPr>
          <a:xfrm>
            <a:off x="12156281" y="-214313"/>
            <a:ext cx="9358313" cy="1393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51671" y="3125390"/>
            <a:ext cx="7143751" cy="9376173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87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17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47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78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766232" y="12942938"/>
            <a:ext cx="409779" cy="415875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4298156" y="1250156"/>
            <a:ext cx="15769829" cy="1119782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15781732" y="714375"/>
            <a:ext cx="180" cy="112157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15781729" y="6277570"/>
            <a:ext cx="484945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21"/>
          </p:nvPr>
        </p:nvSpPr>
        <p:spPr>
          <a:xfrm>
            <a:off x="15940516" y="6447358"/>
            <a:ext cx="9149996" cy="61079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22"/>
          </p:nvPr>
        </p:nvSpPr>
        <p:spPr>
          <a:xfrm>
            <a:off x="15960328" y="-142875"/>
            <a:ext cx="4732735" cy="70365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23"/>
          </p:nvPr>
        </p:nvSpPr>
        <p:spPr>
          <a:xfrm>
            <a:off x="1922859" y="660796"/>
            <a:ext cx="15537657" cy="11325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80234" y="12180093"/>
            <a:ext cx="11769329" cy="132159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3851671" y="2768203"/>
            <a:ext cx="16689524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42938"/>
            <a:ext cx="409779" cy="415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851671" y="3125390"/>
            <a:ext cx="16680658" cy="9376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0922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5494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0066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4638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9210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3782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8354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2926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setu-hdip-comp-sci-24.slack.com/archives/C069WHFBU01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wit.ie/course/view.php?id=202930&amp;section=2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Web Development 1 Module Overview"/>
          <p:cNvSpPr txBox="1">
            <a:spLocks noGrp="1"/>
          </p:cNvSpPr>
          <p:nvPr>
            <p:ph type="ctrTitle"/>
          </p:nvPr>
        </p:nvSpPr>
        <p:spPr>
          <a:xfrm>
            <a:off x="2798223" y="2150716"/>
            <a:ext cx="8517597" cy="4464845"/>
          </a:xfrm>
          <a:prstGeom prst="rect">
            <a:avLst/>
          </a:prstGeom>
        </p:spPr>
        <p:txBody>
          <a:bodyPr/>
          <a:lstStyle/>
          <a:p>
            <a:r>
              <a:t>Web Development 1 Module Overview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456248" y="12942938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1CFD7-F98E-8D62-BF9B-C4AB8029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961" y="1355245"/>
            <a:ext cx="6537625" cy="10520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ore HTML + CSS"/>
          <p:cNvSpPr txBox="1"/>
          <p:nvPr/>
        </p:nvSpPr>
        <p:spPr>
          <a:xfrm>
            <a:off x="15650169" y="5460222"/>
            <a:ext cx="5293996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Core HTML + CSS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91334" y="12961272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208" name="Screenshot 2022-01-13 at 11.42.28.png" descr="Screenshot 2022-01-13 at 11.42.28.png"/>
          <p:cNvPicPr>
            <a:picLocks noChangeAspect="1"/>
          </p:cNvPicPr>
          <p:nvPr/>
        </p:nvPicPr>
        <p:blipFill>
          <a:blip r:embed="rId2"/>
          <a:srcRect r="49790"/>
          <a:stretch>
            <a:fillRect/>
          </a:stretch>
        </p:blipFill>
        <p:spPr>
          <a:xfrm>
            <a:off x="1651219" y="2003226"/>
            <a:ext cx="11478857" cy="9709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aying out pages with CSS…"/>
          <p:cNvSpPr txBox="1"/>
          <p:nvPr/>
        </p:nvSpPr>
        <p:spPr>
          <a:xfrm>
            <a:off x="2923177" y="4369851"/>
            <a:ext cx="6870739" cy="317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Laying out pages with CSS</a:t>
            </a:r>
          </a:p>
          <a:p>
            <a:r>
              <a:t>Structuring a Navigation Metaphor 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91334" y="12961272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212" name="Screenshot 2022-01-13 at 11.42.28.png" descr="Screenshot 2022-01-13 at 11.42.28.png"/>
          <p:cNvPicPr>
            <a:picLocks noChangeAspect="1"/>
          </p:cNvPicPr>
          <p:nvPr/>
        </p:nvPicPr>
        <p:blipFill>
          <a:blip r:embed="rId2"/>
          <a:srcRect l="49980"/>
          <a:stretch>
            <a:fillRect/>
          </a:stretch>
        </p:blipFill>
        <p:spPr>
          <a:xfrm>
            <a:off x="11247863" y="1649092"/>
            <a:ext cx="11749966" cy="9976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odularising a web site"/>
          <p:cNvSpPr txBox="1"/>
          <p:nvPr/>
        </p:nvSpPr>
        <p:spPr>
          <a:xfrm>
            <a:off x="16850613" y="3402777"/>
            <a:ext cx="4080990" cy="164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Modularising a web site </a:t>
            </a:r>
          </a:p>
        </p:txBody>
      </p:sp>
      <p:sp>
        <p:nvSpPr>
          <p:cNvPr id="215" name="Exploring UX - Colour &amp; Typography"/>
          <p:cNvSpPr txBox="1"/>
          <p:nvPr/>
        </p:nvSpPr>
        <p:spPr>
          <a:xfrm>
            <a:off x="16850613" y="6688544"/>
            <a:ext cx="4080990" cy="24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Exploring UX - Colour &amp; Typography  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217" name="Screenshot 2022-01-13 at 11.42.06.png" descr="Screenshot 2022-01-13 at 11.42.06.png"/>
          <p:cNvPicPr>
            <a:picLocks noChangeAspect="1"/>
          </p:cNvPicPr>
          <p:nvPr/>
        </p:nvPicPr>
        <p:blipFill>
          <a:blip r:embed="rId2"/>
          <a:srcRect r="59554" b="48626"/>
          <a:stretch>
            <a:fillRect/>
          </a:stretch>
        </p:blipFill>
        <p:spPr>
          <a:xfrm>
            <a:off x="1573498" y="1568470"/>
            <a:ext cx="12349860" cy="10244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rom Web Sites to Web Applications"/>
          <p:cNvSpPr txBox="1"/>
          <p:nvPr/>
        </p:nvSpPr>
        <p:spPr>
          <a:xfrm>
            <a:off x="3445599" y="4178862"/>
            <a:ext cx="5762196" cy="399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r>
              <a:rPr lang="en-IE" dirty="0"/>
              <a:t>New this year, a focus on templating, JavaScript, modern deployment/hosting services</a:t>
            </a:r>
            <a:endParaRPr dirty="0"/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5EBDE8-70A9-2904-4D8D-BA9470B3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216" y="749423"/>
            <a:ext cx="7315200" cy="4432300"/>
          </a:xfrm>
          <a:prstGeom prst="rect">
            <a:avLst/>
          </a:prstGeom>
        </p:spPr>
      </p:pic>
      <p:sp>
        <p:nvSpPr>
          <p:cNvPr id="3" name="From Web Sites to Web Applications">
            <a:extLst>
              <a:ext uri="{FF2B5EF4-FFF2-40B4-BE49-F238E27FC236}">
                <a16:creationId xmlns:a16="http://schemas.microsoft.com/office/drawing/2014/main" id="{B4860284-469D-91AB-D5B1-64FA24DAED48}"/>
              </a:ext>
            </a:extLst>
          </p:cNvPr>
          <p:cNvSpPr txBox="1"/>
          <p:nvPr/>
        </p:nvSpPr>
        <p:spPr>
          <a:xfrm>
            <a:off x="2281985" y="11726585"/>
            <a:ext cx="612449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r>
              <a:rPr lang="en-IE" sz="3200" dirty="0"/>
              <a:t>* To be confirmed</a:t>
            </a:r>
            <a:endParaRPr sz="3200" dirty="0"/>
          </a:p>
        </p:txBody>
      </p:sp>
      <p:pic>
        <p:nvPicPr>
          <p:cNvPr id="1026" name="Picture 2" descr="10 Things You Can Do With JavaScript">
            <a:extLst>
              <a:ext uri="{FF2B5EF4-FFF2-40B4-BE49-F238E27FC236}">
                <a16:creationId xmlns:a16="http://schemas.microsoft.com/office/drawing/2014/main" id="{B16A7C98-2E3A-7B7E-521C-04C090B6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535" y="5917720"/>
            <a:ext cx="6399110" cy="408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ify">
            <a:extLst>
              <a:ext uri="{FF2B5EF4-FFF2-40B4-BE49-F238E27FC236}">
                <a16:creationId xmlns:a16="http://schemas.microsoft.com/office/drawing/2014/main" id="{8641B82C-9188-0311-79C1-C04B0030A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649" y="9885831"/>
            <a:ext cx="5072333" cy="338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ssignment 1 based on skills acquired in topics 1-6"/>
          <p:cNvSpPr txBox="1"/>
          <p:nvPr/>
        </p:nvSpPr>
        <p:spPr>
          <a:xfrm>
            <a:off x="4866957" y="10686319"/>
            <a:ext cx="14221461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Assignment 1 based on skills acquired in topics 1-6</a:t>
            </a:r>
          </a:p>
        </p:txBody>
      </p:sp>
      <p:sp>
        <p:nvSpPr>
          <p:cNvPr id="233" name="Allocated 40% of overall module grade"/>
          <p:cNvSpPr txBox="1"/>
          <p:nvPr/>
        </p:nvSpPr>
        <p:spPr>
          <a:xfrm>
            <a:off x="6623684" y="11640147"/>
            <a:ext cx="10708006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Allocated 40% of overall module grade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235" name="Screenshot 2022-01-13 at 11.48.53.png" descr="Screenshot 2022-01-13 at 11.48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3" y="2564133"/>
            <a:ext cx="23511034" cy="6717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llocated 60% of overall module grade"/>
          <p:cNvSpPr txBox="1"/>
          <p:nvPr/>
        </p:nvSpPr>
        <p:spPr>
          <a:xfrm>
            <a:off x="6086309" y="11424546"/>
            <a:ext cx="10708006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Allocated 60% of overall module grade</a:t>
            </a:r>
          </a:p>
        </p:txBody>
      </p:sp>
      <p:sp>
        <p:nvSpPr>
          <p:cNvPr id="238" name="Assignment 2 based on skills acquired in topics 7-12"/>
          <p:cNvSpPr txBox="1"/>
          <p:nvPr/>
        </p:nvSpPr>
        <p:spPr>
          <a:xfrm>
            <a:off x="4501395" y="9591028"/>
            <a:ext cx="14574521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Assignment 2 based on skills acquired in topics 7-12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C6882-9682-277F-1FBA-B19111A8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42" y="3270575"/>
            <a:ext cx="7315200" cy="4432300"/>
          </a:xfrm>
          <a:prstGeom prst="rect">
            <a:avLst/>
          </a:prstGeom>
        </p:spPr>
      </p:pic>
      <p:pic>
        <p:nvPicPr>
          <p:cNvPr id="2" name="Picture 2" descr="10 Things You Can Do With JavaScript">
            <a:extLst>
              <a:ext uri="{FF2B5EF4-FFF2-40B4-BE49-F238E27FC236}">
                <a16:creationId xmlns:a16="http://schemas.microsoft.com/office/drawing/2014/main" id="{7BE8A185-7833-2544-359F-062F132A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305" y="3442565"/>
            <a:ext cx="6399110" cy="408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etlify">
            <a:extLst>
              <a:ext uri="{FF2B5EF4-FFF2-40B4-BE49-F238E27FC236}">
                <a16:creationId xmlns:a16="http://schemas.microsoft.com/office/drawing/2014/main" id="{5691B9A2-E8EB-5946-AF8D-B39EF674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778" y="3476445"/>
            <a:ext cx="5072333" cy="338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578329-E764-BEFE-7B9C-A7F35ADF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196" y="1454518"/>
            <a:ext cx="9862029" cy="5025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916E1C-3F31-DEA8-43FA-3E3450A40032}"/>
              </a:ext>
            </a:extLst>
          </p:cNvPr>
          <p:cNvSpPr txBox="1"/>
          <p:nvPr/>
        </p:nvSpPr>
        <p:spPr>
          <a:xfrm>
            <a:off x="328538" y="221142"/>
            <a:ext cx="6781388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Neue Light"/>
              </a:rPr>
              <a:t>Lectures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8A2E2-C9E4-7469-F425-B0E2BE74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076" y="8001185"/>
            <a:ext cx="12468267" cy="3559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401EB-2B63-1305-6724-47DDACADD85E}"/>
              </a:ext>
            </a:extLst>
          </p:cNvPr>
          <p:cNvSpPr txBox="1"/>
          <p:nvPr/>
        </p:nvSpPr>
        <p:spPr>
          <a:xfrm>
            <a:off x="557878" y="2046106"/>
            <a:ext cx="11159197" cy="9623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Video and PDF Presentations Provided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Some lectures will be “live”, others recorded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All lectures will be recorded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/>
              <a:t>At the end of the live lectures (or at checkpoints), questions from slack can be answered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/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Live lectures will be followed b</a:t>
            </a:r>
            <a:r>
              <a:rPr lang="en-US" sz="4400" dirty="0"/>
              <a:t>y an open Zoom call (not recorded) to facilitate questions, feedback and humanity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42909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16E1C-3F31-DEA8-43FA-3E3450A40032}"/>
              </a:ext>
            </a:extLst>
          </p:cNvPr>
          <p:cNvSpPr txBox="1"/>
          <p:nvPr/>
        </p:nvSpPr>
        <p:spPr>
          <a:xfrm>
            <a:off x="328538" y="221142"/>
            <a:ext cx="6781388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Neue Light"/>
              </a:rPr>
              <a:t>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E2BE1-517F-9CFC-5890-B4510101E7E6}"/>
              </a:ext>
            </a:extLst>
          </p:cNvPr>
          <p:cNvSpPr txBox="1"/>
          <p:nvPr/>
        </p:nvSpPr>
        <p:spPr>
          <a:xfrm>
            <a:off x="6948943" y="1719628"/>
            <a:ext cx="953626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Ah, so I don’t need to take notes!</a:t>
            </a:r>
          </a:p>
        </p:txBody>
      </p:sp>
      <p:pic>
        <p:nvPicPr>
          <p:cNvPr id="3074" name="Picture 2" descr="an angry software developer sitting in front of a laptop that is showing a lot of error messages">
            <a:extLst>
              <a:ext uri="{FF2B5EF4-FFF2-40B4-BE49-F238E27FC236}">
                <a16:creationId xmlns:a16="http://schemas.microsoft.com/office/drawing/2014/main" id="{F5D46863-A7F6-17ED-11BC-2B979875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467" y="3802911"/>
            <a:ext cx="9195981" cy="91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D03A8-05F9-92F9-F236-87792444309F}"/>
              </a:ext>
            </a:extLst>
          </p:cNvPr>
          <p:cNvSpPr/>
          <p:nvPr/>
        </p:nvSpPr>
        <p:spPr>
          <a:xfrm>
            <a:off x="1984955" y="6857999"/>
            <a:ext cx="89665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15875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030A0">
                    <a:alpha val="96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 Notes </a:t>
            </a:r>
            <a:r>
              <a:rPr lang="en-GB" sz="7200" b="1" cap="none" spc="0" dirty="0">
                <a:ln w="15875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030A0">
                    <a:alpha val="96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 pitchFamily="2" charset="2"/>
              </a:rPr>
              <a:t> </a:t>
            </a:r>
            <a:endParaRPr lang="en-GB" sz="7200" b="1" cap="none" spc="0" dirty="0">
              <a:ln w="15875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7030A0">
                  <a:alpha val="96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00661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7220D-7345-E180-3222-AECFE9FD1AD0}"/>
              </a:ext>
            </a:extLst>
          </p:cNvPr>
          <p:cNvSpPr txBox="1"/>
          <p:nvPr/>
        </p:nvSpPr>
        <p:spPr>
          <a:xfrm>
            <a:off x="2287096" y="1233922"/>
            <a:ext cx="149880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Labs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5013B-B11A-2488-AF47-984480FD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35" y="668847"/>
            <a:ext cx="17998973" cy="56762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8B865-2C5C-9E22-A00F-19C3AA80E20E}"/>
              </a:ext>
            </a:extLst>
          </p:cNvPr>
          <p:cNvSpPr/>
          <p:nvPr/>
        </p:nvSpPr>
        <p:spPr>
          <a:xfrm>
            <a:off x="14331820" y="1473614"/>
            <a:ext cx="4683968" cy="4274043"/>
          </a:xfrm>
          <a:prstGeom prst="rect">
            <a:avLst/>
          </a:prstGeom>
          <a:solidFill>
            <a:schemeClr val="lt1">
              <a:alpha val="0"/>
            </a:schemeClr>
          </a:solidFill>
          <a:ln w="1301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0B54D-37A3-8A14-801A-62BDDE2E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830" y="7016309"/>
            <a:ext cx="11041958" cy="5859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0A4728-50B5-7CEC-BE89-1B5251A76F53}"/>
              </a:ext>
            </a:extLst>
          </p:cNvPr>
          <p:cNvSpPr/>
          <p:nvPr/>
        </p:nvSpPr>
        <p:spPr>
          <a:xfrm>
            <a:off x="10136154" y="8650790"/>
            <a:ext cx="4683968" cy="4274043"/>
          </a:xfrm>
          <a:prstGeom prst="rect">
            <a:avLst/>
          </a:prstGeom>
          <a:solidFill>
            <a:schemeClr val="lt1">
              <a:alpha val="0"/>
            </a:schemeClr>
          </a:solidFill>
          <a:ln w="1301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E8E9D-B845-009D-5270-1D7588FFFBE5}"/>
              </a:ext>
            </a:extLst>
          </p:cNvPr>
          <p:cNvSpPr txBox="1"/>
          <p:nvPr/>
        </p:nvSpPr>
        <p:spPr>
          <a:xfrm>
            <a:off x="111019" y="7950538"/>
            <a:ext cx="7349768" cy="3991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Step By Step</a:t>
            </a:r>
            <a:b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</a:br>
            <a:b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</a:b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Learn by Doing!</a:t>
            </a:r>
            <a:b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</a:br>
            <a:b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</a:b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(Don’t be tempted to skip)</a:t>
            </a:r>
          </a:p>
        </p:txBody>
      </p:sp>
    </p:spTree>
    <p:extLst>
      <p:ext uri="{BB962C8B-B14F-4D97-AF65-F5344CB8AC3E}">
        <p14:creationId xmlns:p14="http://schemas.microsoft.com/office/powerpoint/2010/main" val="35512978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B42C0A-8A93-9EAA-E63C-EDBEE4B7AF63}"/>
              </a:ext>
            </a:extLst>
          </p:cNvPr>
          <p:cNvSpPr txBox="1"/>
          <p:nvPr/>
        </p:nvSpPr>
        <p:spPr>
          <a:xfrm>
            <a:off x="-583566" y="6401144"/>
            <a:ext cx="649917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Neue Light"/>
              </a:rPr>
              <a:t>Lab 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3E849-38C6-793E-810C-5273C921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171" y="289854"/>
            <a:ext cx="15617890" cy="8397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176769-E509-B7E5-2294-D48CEDE66E33}"/>
              </a:ext>
            </a:extLst>
          </p:cNvPr>
          <p:cNvSpPr txBox="1"/>
          <p:nvPr/>
        </p:nvSpPr>
        <p:spPr>
          <a:xfrm>
            <a:off x="5635690" y="9456399"/>
            <a:ext cx="17983782" cy="3991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Independent Learning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Challenge yourself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It is OK to fail, you need to fail to learn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Exercises are typically in order of difficulty – more difficult as you move down the page</a:t>
            </a:r>
          </a:p>
        </p:txBody>
      </p:sp>
    </p:spTree>
    <p:extLst>
      <p:ext uri="{BB962C8B-B14F-4D97-AF65-F5344CB8AC3E}">
        <p14:creationId xmlns:p14="http://schemas.microsoft.com/office/powerpoint/2010/main" val="22327901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"/>
          <p:cNvGrpSpPr/>
          <p:nvPr/>
        </p:nvGrpSpPr>
        <p:grpSpPr>
          <a:xfrm>
            <a:off x="6860513" y="1992205"/>
            <a:ext cx="10248808" cy="9332958"/>
            <a:chOff x="0" y="0"/>
            <a:chExt cx="10248807" cy="9332956"/>
          </a:xfrm>
        </p:grpSpPr>
        <p:pic>
          <p:nvPicPr>
            <p:cNvPr id="157" name="Screenshot 2022-01-04 at 14.25.22.png" descr="Screenshot 2022-01-04 at 14.25.2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536" y="0"/>
              <a:ext cx="9672632" cy="9332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Rectangle"/>
            <p:cNvSpPr/>
            <p:nvPr/>
          </p:nvSpPr>
          <p:spPr>
            <a:xfrm>
              <a:off x="8853760" y="6659414"/>
              <a:ext cx="1395048" cy="16174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ctangle"/>
            <p:cNvSpPr/>
            <p:nvPr/>
          </p:nvSpPr>
          <p:spPr>
            <a:xfrm>
              <a:off x="0" y="6659414"/>
              <a:ext cx="1395047" cy="16174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B42C0A-8A93-9EAA-E63C-EDBEE4B7AF63}"/>
              </a:ext>
            </a:extLst>
          </p:cNvPr>
          <p:cNvSpPr txBox="1"/>
          <p:nvPr/>
        </p:nvSpPr>
        <p:spPr>
          <a:xfrm>
            <a:off x="-583566" y="6401144"/>
            <a:ext cx="649917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Neue Light"/>
              </a:rPr>
              <a:t>Lab 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3470B-CA48-20D9-36DD-E11D0214A1D9}"/>
              </a:ext>
            </a:extLst>
          </p:cNvPr>
          <p:cNvSpPr txBox="1"/>
          <p:nvPr/>
        </p:nvSpPr>
        <p:spPr>
          <a:xfrm>
            <a:off x="12192000" y="420222"/>
            <a:ext cx="355706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 Need Help!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C7DCC-9C65-1BEB-08E6-15CC0FABDD64}"/>
              </a:ext>
            </a:extLst>
          </p:cNvPr>
          <p:cNvSpPr txBox="1"/>
          <p:nvPr/>
        </p:nvSpPr>
        <p:spPr>
          <a:xfrm>
            <a:off x="6188149" y="1874057"/>
            <a:ext cx="1745461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As a group, you should create a channel to communicate with each other on labs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/>
              <a:t>If all else fails – web dev slack channel - </a:t>
            </a:r>
            <a:r>
              <a:rPr lang="en-US" sz="3600" i="1" dirty="0">
                <a:hlinkClick r:id="rId2"/>
              </a:rPr>
              <a:t>#web-development-1</a:t>
            </a:r>
            <a:endParaRPr kumimoji="0" lang="en-US" sz="3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026" name="Picture 2" descr="a laptop on fire">
            <a:extLst>
              <a:ext uri="{FF2B5EF4-FFF2-40B4-BE49-F238E27FC236}">
                <a16:creationId xmlns:a16="http://schemas.microsoft.com/office/drawing/2014/main" id="{DA0CF15A-0A5F-EF72-3BE4-CDD3695F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126" y="3797904"/>
            <a:ext cx="9497874" cy="949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5463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B42C0A-8A93-9EAA-E63C-EDBEE4B7AF63}"/>
              </a:ext>
            </a:extLst>
          </p:cNvPr>
          <p:cNvSpPr txBox="1"/>
          <p:nvPr/>
        </p:nvSpPr>
        <p:spPr>
          <a:xfrm>
            <a:off x="-583566" y="6401144"/>
            <a:ext cx="649917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Neue Light"/>
              </a:rPr>
              <a:t>Lab 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C7DCC-9C65-1BEB-08E6-15CC0FABDD64}"/>
              </a:ext>
            </a:extLst>
          </p:cNvPr>
          <p:cNvSpPr txBox="1"/>
          <p:nvPr/>
        </p:nvSpPr>
        <p:spPr>
          <a:xfrm>
            <a:off x="7780720" y="6231867"/>
            <a:ext cx="14668733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Labs are not submitted or graded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/>
              <a:t>However, they are VITALLY IMPORTANT to your learning experience</a:t>
            </a:r>
            <a:endParaRPr kumimoji="0" lang="en-US" sz="3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8825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79498-B970-C168-C94D-F784DECBCE8B}"/>
              </a:ext>
            </a:extLst>
          </p:cNvPr>
          <p:cNvSpPr txBox="1"/>
          <p:nvPr/>
        </p:nvSpPr>
        <p:spPr>
          <a:xfrm>
            <a:off x="1506639" y="585980"/>
            <a:ext cx="272831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472BB-AC5C-A4E1-140B-270C103F3D33}"/>
              </a:ext>
            </a:extLst>
          </p:cNvPr>
          <p:cNvSpPr txBox="1"/>
          <p:nvPr/>
        </p:nvSpPr>
        <p:spPr>
          <a:xfrm>
            <a:off x="2197077" y="1838245"/>
            <a:ext cx="20736465" cy="3991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Thursday 12:15 – Lectures</a:t>
            </a:r>
            <a:r>
              <a:rPr lang="en-US" sz="5000" dirty="0"/>
              <a:t> with Lab Intro at End (</a:t>
            </a:r>
            <a:r>
              <a:rPr lang="en-US" sz="5000" b="1" dirty="0"/>
              <a:t>Recorded</a:t>
            </a:r>
            <a:r>
              <a:rPr lang="en-US" sz="5000" dirty="0"/>
              <a:t>)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Tuesday 19:00 – Zoom Session to help with labs, assignments, whatever (time may change)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Available via Slack to assist throughout the week, we may schedule these times after the dust settles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156E4-64B7-C9DF-D7BD-0C939D6C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607" y="6383373"/>
            <a:ext cx="15518786" cy="73326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08576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"/>
          <p:cNvGrpSpPr/>
          <p:nvPr/>
        </p:nvGrpSpPr>
        <p:grpSpPr>
          <a:xfrm>
            <a:off x="6860513" y="1992205"/>
            <a:ext cx="10248808" cy="9332958"/>
            <a:chOff x="0" y="0"/>
            <a:chExt cx="10248807" cy="9332956"/>
          </a:xfrm>
        </p:grpSpPr>
        <p:pic>
          <p:nvPicPr>
            <p:cNvPr id="162" name="Screenshot 2022-01-04 at 14.25.22.png" descr="Screenshot 2022-01-04 at 14.25.2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536" y="0"/>
              <a:ext cx="9672632" cy="9332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Rectangle"/>
            <p:cNvSpPr/>
            <p:nvPr/>
          </p:nvSpPr>
          <p:spPr>
            <a:xfrm>
              <a:off x="8853760" y="6659414"/>
              <a:ext cx="1395048" cy="16174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Rectangle"/>
            <p:cNvSpPr/>
            <p:nvPr/>
          </p:nvSpPr>
          <p:spPr>
            <a:xfrm>
              <a:off x="0" y="6659414"/>
              <a:ext cx="1395047" cy="16174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66" name="Screenshot 2022-01-02 at 14.37.12.png" descr="Screenshot 2022-01-02 at 14.37.12.png"/>
          <p:cNvPicPr>
            <a:picLocks noChangeAspect="1"/>
          </p:cNvPicPr>
          <p:nvPr/>
        </p:nvPicPr>
        <p:blipFill>
          <a:blip r:embed="rId3"/>
          <a:srcRect l="49678" r="24966"/>
          <a:stretch>
            <a:fillRect/>
          </a:stretch>
        </p:blipFill>
        <p:spPr>
          <a:xfrm>
            <a:off x="3546404" y="5708019"/>
            <a:ext cx="2897477" cy="4459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shot 2022-01-02 at 14.37.59.png" descr="Screenshot 2022-01-02 at 14.37.59.png"/>
          <p:cNvPicPr>
            <a:picLocks noChangeAspect="1"/>
          </p:cNvPicPr>
          <p:nvPr/>
        </p:nvPicPr>
        <p:blipFill>
          <a:blip r:embed="rId4"/>
          <a:srcRect l="25279" r="49946"/>
          <a:stretch>
            <a:fillRect/>
          </a:stretch>
        </p:blipFill>
        <p:spPr>
          <a:xfrm>
            <a:off x="5020705" y="1063614"/>
            <a:ext cx="2633035" cy="4448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"/>
          <p:cNvGrpSpPr/>
          <p:nvPr/>
        </p:nvGrpSpPr>
        <p:grpSpPr>
          <a:xfrm>
            <a:off x="6860513" y="1992205"/>
            <a:ext cx="10248808" cy="9332958"/>
            <a:chOff x="0" y="0"/>
            <a:chExt cx="10248807" cy="9332956"/>
          </a:xfrm>
        </p:grpSpPr>
        <p:pic>
          <p:nvPicPr>
            <p:cNvPr id="169" name="Screenshot 2022-01-04 at 14.25.22.png" descr="Screenshot 2022-01-04 at 14.25.2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536" y="0"/>
              <a:ext cx="9672632" cy="9332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Rectangle"/>
            <p:cNvSpPr/>
            <p:nvPr/>
          </p:nvSpPr>
          <p:spPr>
            <a:xfrm>
              <a:off x="8853760" y="6659414"/>
              <a:ext cx="1395048" cy="16174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Rectangle"/>
            <p:cNvSpPr/>
            <p:nvPr/>
          </p:nvSpPr>
          <p:spPr>
            <a:xfrm>
              <a:off x="0" y="6659414"/>
              <a:ext cx="1395047" cy="16174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73" name="Screenshot 2022-01-02 at 14.37.12.png" descr="Screenshot 2022-01-02 at 14.37.12.png"/>
          <p:cNvPicPr>
            <a:picLocks noChangeAspect="1"/>
          </p:cNvPicPr>
          <p:nvPr/>
        </p:nvPicPr>
        <p:blipFill>
          <a:blip r:embed="rId3"/>
          <a:srcRect l="74608"/>
          <a:stretch>
            <a:fillRect/>
          </a:stretch>
        </p:blipFill>
        <p:spPr>
          <a:xfrm>
            <a:off x="53888" y="5754999"/>
            <a:ext cx="2897640" cy="4453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 2022-01-02 at 14.37.12.png" descr="Screenshot 2022-01-02 at 14.37.12.png"/>
          <p:cNvPicPr>
            <a:picLocks noChangeAspect="1"/>
          </p:cNvPicPr>
          <p:nvPr/>
        </p:nvPicPr>
        <p:blipFill>
          <a:blip r:embed="rId3"/>
          <a:srcRect l="49678" r="24966"/>
          <a:stretch>
            <a:fillRect/>
          </a:stretch>
        </p:blipFill>
        <p:spPr>
          <a:xfrm>
            <a:off x="3546404" y="5708019"/>
            <a:ext cx="2897477" cy="4459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2-01-02 at 14.37.59.png" descr="Screenshot 2022-01-02 at 14.37.59.png"/>
          <p:cNvPicPr>
            <a:picLocks noChangeAspect="1"/>
          </p:cNvPicPr>
          <p:nvPr/>
        </p:nvPicPr>
        <p:blipFill>
          <a:blip r:embed="rId4"/>
          <a:srcRect l="50021" r="24230"/>
          <a:stretch>
            <a:fillRect/>
          </a:stretch>
        </p:blipFill>
        <p:spPr>
          <a:xfrm>
            <a:off x="17409362" y="5660790"/>
            <a:ext cx="2801455" cy="455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shot 2022-01-02 at 14.37.59.png" descr="Screenshot 2022-01-02 at 14.37.59.png"/>
          <p:cNvPicPr>
            <a:picLocks noChangeAspect="1"/>
          </p:cNvPicPr>
          <p:nvPr/>
        </p:nvPicPr>
        <p:blipFill>
          <a:blip r:embed="rId4"/>
          <a:srcRect l="75247"/>
          <a:stretch>
            <a:fillRect/>
          </a:stretch>
        </p:blipFill>
        <p:spPr>
          <a:xfrm>
            <a:off x="6404850" y="8719940"/>
            <a:ext cx="2815925" cy="4761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shot 2022-01-02 at 14.37.59.png" descr="Screenshot 2022-01-02 at 14.37.59.png"/>
          <p:cNvPicPr>
            <a:picLocks noChangeAspect="1"/>
          </p:cNvPicPr>
          <p:nvPr/>
        </p:nvPicPr>
        <p:blipFill>
          <a:blip r:embed="rId4"/>
          <a:srcRect l="25279" r="49946"/>
          <a:stretch>
            <a:fillRect/>
          </a:stretch>
        </p:blipFill>
        <p:spPr>
          <a:xfrm>
            <a:off x="5020705" y="1063614"/>
            <a:ext cx="2633035" cy="4448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shot 2022-01-02 at 14.40.35.png" descr="Screenshot 2022-01-02 at 14.40.35.png"/>
          <p:cNvPicPr>
            <a:picLocks noChangeAspect="1"/>
          </p:cNvPicPr>
          <p:nvPr/>
        </p:nvPicPr>
        <p:blipFill>
          <a:blip r:embed="rId5"/>
          <a:srcRect l="25261" r="49659"/>
          <a:stretch>
            <a:fillRect/>
          </a:stretch>
        </p:blipFill>
        <p:spPr>
          <a:xfrm>
            <a:off x="8161015" y="62394"/>
            <a:ext cx="2695576" cy="4459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shot 2022-01-02 at 14.40.35.png" descr="Screenshot 2022-01-02 at 14.40.35.png"/>
          <p:cNvPicPr>
            <a:picLocks noChangeAspect="1"/>
          </p:cNvPicPr>
          <p:nvPr/>
        </p:nvPicPr>
        <p:blipFill>
          <a:blip r:embed="rId5"/>
          <a:srcRect l="74883"/>
          <a:stretch>
            <a:fillRect/>
          </a:stretch>
        </p:blipFill>
        <p:spPr>
          <a:xfrm>
            <a:off x="14501091" y="8914521"/>
            <a:ext cx="2897442" cy="4786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shot 2022-01-02 at 14.40.35.png" descr="Screenshot 2022-01-02 at 14.40.35.png"/>
          <p:cNvPicPr>
            <a:picLocks noChangeAspect="1"/>
          </p:cNvPicPr>
          <p:nvPr/>
        </p:nvPicPr>
        <p:blipFill>
          <a:blip r:embed="rId5"/>
          <a:srcRect l="50417" r="24992"/>
          <a:stretch>
            <a:fillRect/>
          </a:stretch>
        </p:blipFill>
        <p:spPr>
          <a:xfrm>
            <a:off x="16000567" y="1003686"/>
            <a:ext cx="2707623" cy="4568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2-01-02 at 14.38.42.png" descr="Screenshot 2022-01-02 at 14.38.42.png"/>
          <p:cNvPicPr>
            <a:picLocks noChangeAspect="1"/>
          </p:cNvPicPr>
          <p:nvPr/>
        </p:nvPicPr>
        <p:blipFill>
          <a:blip r:embed="rId6"/>
          <a:srcRect l="66580"/>
          <a:stretch>
            <a:fillRect/>
          </a:stretch>
        </p:blipFill>
        <p:spPr>
          <a:xfrm>
            <a:off x="21108959" y="5704794"/>
            <a:ext cx="2756329" cy="4553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shot 2022-01-02 at 14.38.42.png" descr="Screenshot 2022-01-02 at 14.38.42.png"/>
          <p:cNvPicPr>
            <a:picLocks noChangeAspect="1"/>
          </p:cNvPicPr>
          <p:nvPr/>
        </p:nvPicPr>
        <p:blipFill>
          <a:blip r:embed="rId6"/>
          <a:srcRect l="33659" r="33659"/>
          <a:stretch>
            <a:fillRect/>
          </a:stretch>
        </p:blipFill>
        <p:spPr>
          <a:xfrm>
            <a:off x="12914270" y="15165"/>
            <a:ext cx="2695394" cy="4553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shot 2022-01-02 at 15.11.41.png" descr="Screenshot 2022-01-02 at 15.11.41.png"/>
          <p:cNvPicPr>
            <a:picLocks noChangeAspect="1"/>
          </p:cNvPicPr>
          <p:nvPr/>
        </p:nvPicPr>
        <p:blipFill>
          <a:blip r:embed="rId7"/>
          <a:srcRect r="50845"/>
          <a:stretch>
            <a:fillRect/>
          </a:stretch>
        </p:blipFill>
        <p:spPr>
          <a:xfrm>
            <a:off x="10387407" y="4855705"/>
            <a:ext cx="2879427" cy="4657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ab support throughout the week"/>
          <p:cNvSpPr txBox="1"/>
          <p:nvPr/>
        </p:nvSpPr>
        <p:spPr>
          <a:xfrm>
            <a:off x="18932140" y="5879838"/>
            <a:ext cx="4585301" cy="273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93" tIns="64293" rIns="64293" bIns="64293">
            <a:spAutoFit/>
          </a:bodyPr>
          <a:lstStyle>
            <a:lvl1pPr defTabSz="1285875"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Lab support throughout the week</a:t>
            </a:r>
          </a:p>
        </p:txBody>
      </p:sp>
      <p:sp>
        <p:nvSpPr>
          <p:cNvPr id="186" name="Webinar"/>
          <p:cNvSpPr txBox="1"/>
          <p:nvPr/>
        </p:nvSpPr>
        <p:spPr>
          <a:xfrm>
            <a:off x="3932435" y="5661421"/>
            <a:ext cx="2827669" cy="9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4293" tIns="64293" rIns="64293" bIns="64293">
            <a:spAutoFit/>
          </a:bodyPr>
          <a:lstStyle>
            <a:lvl1pPr defTabSz="1285875"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Webinar</a:t>
            </a:r>
          </a:p>
        </p:txBody>
      </p:sp>
      <p:sp>
        <p:nvSpPr>
          <p:cNvPr id="187" name="Line"/>
          <p:cNvSpPr/>
          <p:nvPr/>
        </p:nvSpPr>
        <p:spPr>
          <a:xfrm>
            <a:off x="7446937" y="6179138"/>
            <a:ext cx="1026760" cy="268525"/>
          </a:xfrm>
          <a:prstGeom prst="line">
            <a:avLst/>
          </a:prstGeom>
          <a:ln w="25400">
            <a:solidFill>
              <a:srgbClr val="BBE0E3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4293" tIns="64293" rIns="64293" bIns="64293"/>
          <a:lstStyle/>
          <a:p>
            <a:pPr defTabSz="1285875"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11875837" y="5177971"/>
            <a:ext cx="3146211" cy="55556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91334" y="12961272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190" name="Screenshot 2022-01-13 at 11.36.17.png" descr="Screenshot 2022-01-13 at 11.36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251" y="282010"/>
            <a:ext cx="8593383" cy="12078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A39EAB-8C66-8E50-0AD3-F618D89452F7}"/>
              </a:ext>
            </a:extLst>
          </p:cNvPr>
          <p:cNvSpPr txBox="1"/>
          <p:nvPr/>
        </p:nvSpPr>
        <p:spPr>
          <a:xfrm>
            <a:off x="708809" y="691461"/>
            <a:ext cx="309058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A8AA0-CC1A-6F73-B71F-89942660CB17}"/>
              </a:ext>
            </a:extLst>
          </p:cNvPr>
          <p:cNvSpPr txBox="1"/>
          <p:nvPr/>
        </p:nvSpPr>
        <p:spPr>
          <a:xfrm>
            <a:off x="3154297" y="4405407"/>
            <a:ext cx="18529388" cy="2452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  <a:hlinkClick r:id="rId2"/>
              </a:rPr>
              <a:t>https://tutors.dev/course/wit-hdip-comp-sci-2024-web-dev-1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  <a:hlinkClick r:id="rId2"/>
              </a:rPr>
              <a:t>https://moodle.wit.ie/course/view.php?id=202930&amp;section=2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3D043-BF3F-5BA1-CE83-CBCE09F816D5}"/>
              </a:ext>
            </a:extLst>
          </p:cNvPr>
          <p:cNvSpPr txBox="1"/>
          <p:nvPr/>
        </p:nvSpPr>
        <p:spPr>
          <a:xfrm>
            <a:off x="5240578" y="9201379"/>
            <a:ext cx="1390284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Please ensure you can access all of the resources</a:t>
            </a:r>
          </a:p>
        </p:txBody>
      </p:sp>
    </p:spTree>
    <p:extLst>
      <p:ext uri="{BB962C8B-B14F-4D97-AF65-F5344CB8AC3E}">
        <p14:creationId xmlns:p14="http://schemas.microsoft.com/office/powerpoint/2010/main" val="39834253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91334" y="12961272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93" name="Square"/>
          <p:cNvSpPr/>
          <p:nvPr/>
        </p:nvSpPr>
        <p:spPr>
          <a:xfrm>
            <a:off x="3834992" y="3163598"/>
            <a:ext cx="1165727" cy="11682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0A29D8-E3B5-1E88-64E5-D16CADFD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15" y="422308"/>
            <a:ext cx="22899719" cy="118687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2B0BA-6C7D-C03D-1D0B-074B5D14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79" y="2211573"/>
            <a:ext cx="20631842" cy="97485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44406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12 Topics – one topic per week…"/>
          <p:cNvSpPr txBox="1"/>
          <p:nvPr/>
        </p:nvSpPr>
        <p:spPr>
          <a:xfrm>
            <a:off x="571722" y="2664458"/>
            <a:ext cx="6910856" cy="717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1285875">
              <a:spcBef>
                <a:spcPts val="67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12 Topics – one topic per week</a:t>
            </a:r>
          </a:p>
          <a:p>
            <a:pPr defTabSz="1285875">
              <a:spcBef>
                <a:spcPts val="67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Each Topic builds on concepts, tools and techniques from previous weeks.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91334" y="12961272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04" name="Screenshot 2022-01-13 at 11.42.28.png" descr="Screenshot 2022-01-13 at 11.42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710" y="3946458"/>
            <a:ext cx="10853717" cy="4609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383</Words>
  <Application>Microsoft Macintosh PowerPoint</Application>
  <PresentationFormat>Custom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Helvetica</vt:lpstr>
      <vt:lpstr>Helvetica Neue</vt:lpstr>
      <vt:lpstr>Helvetica Neue Light</vt:lpstr>
      <vt:lpstr>Helvetica Neue Medium</vt:lpstr>
      <vt:lpstr>Wingdings</vt:lpstr>
      <vt:lpstr>ModernPortfolio</vt:lpstr>
      <vt:lpstr>Web Development 1 Module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1 Module Overview</dc:title>
  <cp:lastModifiedBy>John Rellis</cp:lastModifiedBy>
  <cp:revision>6</cp:revision>
  <dcterms:modified xsi:type="dcterms:W3CDTF">2024-01-16T11:46:56Z</dcterms:modified>
</cp:coreProperties>
</file>